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467" r:id="rId2"/>
    <p:sldId id="474" r:id="rId3"/>
    <p:sldId id="475" r:id="rId4"/>
    <p:sldId id="470" r:id="rId5"/>
    <p:sldId id="481" r:id="rId6"/>
    <p:sldId id="484" r:id="rId7"/>
    <p:sldId id="485" r:id="rId8"/>
    <p:sldId id="468" r:id="rId9"/>
    <p:sldId id="477" r:id="rId10"/>
    <p:sldId id="479" r:id="rId11"/>
    <p:sldId id="480" r:id="rId12"/>
    <p:sldId id="486" r:id="rId13"/>
    <p:sldId id="471" r:id="rId14"/>
    <p:sldId id="488" r:id="rId15"/>
    <p:sldId id="483" r:id="rId16"/>
    <p:sldId id="489" r:id="rId17"/>
    <p:sldId id="487" r:id="rId18"/>
    <p:sldId id="482" r:id="rId19"/>
    <p:sldId id="472" r:id="rId20"/>
    <p:sldId id="473" r:id="rId21"/>
    <p:sldId id="464" r:id="rId22"/>
    <p:sldId id="465" r:id="rId23"/>
    <p:sldId id="358" r:id="rId24"/>
  </p:sldIdLst>
  <p:sldSz cx="9144000" cy="5715000" type="screen16x1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755" userDrawn="1">
          <p15:clr>
            <a:srgbClr val="A4A3A4"/>
          </p15:clr>
        </p15:guide>
        <p15:guide id="2" pos="3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E90"/>
    <a:srgbClr val="CBD2C1"/>
    <a:srgbClr val="C4C2BC"/>
    <a:srgbClr val="526947"/>
    <a:srgbClr val="EEF2EC"/>
    <a:srgbClr val="E3E1D3"/>
    <a:srgbClr val="C4BD97"/>
    <a:srgbClr val="BED0B6"/>
    <a:srgbClr val="E2EFDB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56" autoAdjust="0"/>
    <p:restoredTop sz="79171" autoAdjust="0"/>
  </p:normalViewPr>
  <p:slideViewPr>
    <p:cSldViewPr>
      <p:cViewPr>
        <p:scale>
          <a:sx n="100" d="100"/>
          <a:sy n="100" d="100"/>
        </p:scale>
        <p:origin x="-614" y="-302"/>
      </p:cViewPr>
      <p:guideLst>
        <p:guide orient="horz" pos="1755"/>
        <p:guide pos="306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E807-7A9F-45B6-B9ED-8AC6BD231E1F}" type="datetimeFigureOut">
              <a:rPr lang="pt-BR" smtClean="0"/>
              <a:pPr/>
              <a:t>19/08/2019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3D089-50EA-4C87-893D-DCF923CF6DE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96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Boa tarde,</a:t>
            </a:r>
            <a:r>
              <a:rPr lang="pt-BR" baseline="0" dirty="0" smtClean="0"/>
              <a:t> obrigada a todos pela presença. Eu vou apresentar uma comparação entre as formulações IMPES, sequencial e totalmente implícita na simulação de escoamento bifásico em reservatórios de petróleo aplicando o método dos volumes finitos baseado em elementos.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89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81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805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vlw flw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12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855149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7780256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109333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26689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5689297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3107505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47636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5991940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593559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35651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5476066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36" y="-28575"/>
            <a:ext cx="9323999" cy="58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30.png"/><Relationship Id="rId7" Type="http://schemas.openxmlformats.org/officeDocument/2006/relationships/image" Target="../media/image33.emf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emf"/><Relationship Id="rId11" Type="http://schemas.openxmlformats.org/officeDocument/2006/relationships/image" Target="../media/image37.emf"/><Relationship Id="rId5" Type="http://schemas.openxmlformats.org/officeDocument/2006/relationships/image" Target="../media/image31.emf"/><Relationship Id="rId10" Type="http://schemas.openxmlformats.org/officeDocument/2006/relationships/image" Target="../media/image36.emf"/><Relationship Id="rId4" Type="http://schemas.microsoft.com/office/2007/relationships/hdphoto" Target="../media/hdphoto4.wdp"/><Relationship Id="rId9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30.png"/><Relationship Id="rId7" Type="http://schemas.openxmlformats.org/officeDocument/2006/relationships/image" Target="../media/image33.emf"/><Relationship Id="rId12" Type="http://schemas.openxmlformats.org/officeDocument/2006/relationships/image" Target="../media/image3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emf"/><Relationship Id="rId11" Type="http://schemas.openxmlformats.org/officeDocument/2006/relationships/image" Target="../media/image39.emf"/><Relationship Id="rId5" Type="http://schemas.openxmlformats.org/officeDocument/2006/relationships/image" Target="../media/image31.emf"/><Relationship Id="rId10" Type="http://schemas.openxmlformats.org/officeDocument/2006/relationships/image" Target="../media/image38.emf"/><Relationship Id="rId4" Type="http://schemas.microsoft.com/office/2007/relationships/hdphoto" Target="../media/hdphoto4.wdp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microsoft.com/office/2007/relationships/hdphoto" Target="../media/hdphoto4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 explicativo retangular com cantos arredondados 12"/>
          <p:cNvSpPr/>
          <p:nvPr/>
        </p:nvSpPr>
        <p:spPr>
          <a:xfrm>
            <a:off x="1585395" y="1565804"/>
            <a:ext cx="6875037" cy="859648"/>
          </a:xfrm>
          <a:prstGeom prst="rect">
            <a:avLst/>
          </a:prstGeom>
          <a:solidFill>
            <a:srgbClr val="9D9C9D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91680" y="1417341"/>
            <a:ext cx="6731021" cy="1080120"/>
          </a:xfrm>
        </p:spPr>
        <p:txBody>
          <a:bodyPr>
            <a:normAutofit/>
          </a:bodyPr>
          <a:lstStyle/>
          <a:p>
            <a:r>
              <a:rPr lang="pt-BR" sz="22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finite volume formulation for solving poroelasticity problems</a:t>
            </a:r>
            <a:endParaRPr lang="pt-BR" sz="2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0" name="Picture 4" descr="D:\Gustavo\MFD\Comp_2_Presentation_SET_2014\SINMEC color comple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531497"/>
            <a:ext cx="1071782" cy="680718"/>
          </a:xfrm>
          <a:prstGeom prst="rect">
            <a:avLst/>
          </a:prstGeom>
          <a:noFill/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820708" y="2713484"/>
            <a:ext cx="4271572" cy="276998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Equipe: 	Prof. Clovis R. Maliska, PhD.</a:t>
            </a:r>
            <a:endParaRPr lang="pt-BR" dirty="0">
              <a:solidFill>
                <a:srgbClr val="7F7F7F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 	Prof. António F. C. Da Silva, Dr.</a:t>
            </a:r>
          </a:p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	Hermínio T. Honório, Dr.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Aideé Amélia Torres, Me.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Bruno Martins, Eng.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Carlos A. Ferreira, Eng.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Felipe W. Giacomelli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Bruno Lima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André Silva Wagner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</a:p>
        </p:txBody>
      </p:sp>
      <p:pic>
        <p:nvPicPr>
          <p:cNvPr id="1026" name="Picture 2" descr="D:\Herminio\Trabalho\GEOMEC\Apresentações\Reunião_26_08_19\Figuras\UFSC_v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369" y="265212"/>
            <a:ext cx="894656" cy="96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Herminio\Trabalho\GEOMEC\Apresentações\Reunião_26_08_19\Figuras\PETROBRAS-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31497"/>
            <a:ext cx="1591290" cy="6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493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Benchmark #3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E18B583A-07BE-47C4-B557-16B009CB5D44}"/>
              </a:ext>
            </a:extLst>
          </p:cNvPr>
          <p:cNvSpPr/>
          <p:nvPr/>
        </p:nvSpPr>
        <p:spPr>
          <a:xfrm>
            <a:off x="1475656" y="3289548"/>
            <a:ext cx="7187020" cy="2016224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2016224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4016551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Problemas 1 e 2 – deslocamento e carga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xmlns="" id="{17D0AA89-85AD-4DDF-93A9-3ECC5AE79FD4}"/>
              </a:ext>
            </a:extLst>
          </p:cNvPr>
          <p:cNvSpPr txBox="1"/>
          <p:nvPr/>
        </p:nvSpPr>
        <p:spPr>
          <a:xfrm>
            <a:off x="1354737" y="3136240"/>
            <a:ext cx="4009352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3 –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acoplamento pay e nonpay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3">
            <a:extLst>
              <a:ext uri="{FF2B5EF4-FFF2-40B4-BE49-F238E27FC236}">
                <a16:creationId xmlns:a16="http://schemas.microsoft.com/office/drawing/2014/main" xmlns="" id="{20DFAC76-A955-47A0-ADFE-5BFD7177E737}"/>
              </a:ext>
            </a:extLst>
          </p:cNvPr>
          <p:cNvSpPr/>
          <p:nvPr/>
        </p:nvSpPr>
        <p:spPr>
          <a:xfrm>
            <a:off x="6952704" y="2820696"/>
            <a:ext cx="288032" cy="153183"/>
          </a:xfrm>
          <a:prstGeom prst="rect">
            <a:avLst/>
          </a:prstGeom>
          <a:solidFill>
            <a:srgbClr val="FAF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o explicativo retangular com cantos arredondados 12">
            <a:extLst>
              <a:ext uri="{FF2B5EF4-FFF2-40B4-BE49-F238E27FC236}">
                <a16:creationId xmlns:a16="http://schemas.microsoft.com/office/drawing/2014/main" xmlns="" id="{A6C35B4A-5B43-434B-9276-D7C8DB472881}"/>
              </a:ext>
            </a:extLst>
          </p:cNvPr>
          <p:cNvSpPr/>
          <p:nvPr/>
        </p:nvSpPr>
        <p:spPr>
          <a:xfrm>
            <a:off x="3446834" y="1355747"/>
            <a:ext cx="1543236" cy="40417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0" name="CaixaDeTexto 5">
            <a:extLst>
              <a:ext uri="{FF2B5EF4-FFF2-40B4-BE49-F238E27FC236}">
                <a16:creationId xmlns:a16="http://schemas.microsoft.com/office/drawing/2014/main" xmlns="" id="{2B3BC8C5-71FC-48E7-ACBA-5ECB03CAE72E}"/>
              </a:ext>
            </a:extLst>
          </p:cNvPr>
          <p:cNvSpPr txBox="1"/>
          <p:nvPr/>
        </p:nvSpPr>
        <p:spPr>
          <a:xfrm>
            <a:off x="3474597" y="1362451"/>
            <a:ext cx="152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Deslocamento</a:t>
            </a:r>
          </a:p>
        </p:txBody>
      </p:sp>
      <p:sp>
        <p:nvSpPr>
          <p:cNvPr id="21" name="Texto explicativo retangular com cantos arredondados 12">
            <a:extLst>
              <a:ext uri="{FF2B5EF4-FFF2-40B4-BE49-F238E27FC236}">
                <a16:creationId xmlns:a16="http://schemas.microsoft.com/office/drawing/2014/main" xmlns="" id="{4C58148B-7F46-47EA-B7DA-679723DC2C9E}"/>
              </a:ext>
            </a:extLst>
          </p:cNvPr>
          <p:cNvSpPr/>
          <p:nvPr/>
        </p:nvSpPr>
        <p:spPr>
          <a:xfrm>
            <a:off x="6709585" y="1375160"/>
            <a:ext cx="886751" cy="40417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2" name="CaixaDeTexto 48">
            <a:extLst>
              <a:ext uri="{FF2B5EF4-FFF2-40B4-BE49-F238E27FC236}">
                <a16:creationId xmlns:a16="http://schemas.microsoft.com/office/drawing/2014/main" xmlns="" id="{D7EAE5F7-D9B1-46BD-B9BA-55E6FD4C1705}"/>
              </a:ext>
            </a:extLst>
          </p:cNvPr>
          <p:cNvSpPr txBox="1"/>
          <p:nvPr/>
        </p:nvSpPr>
        <p:spPr>
          <a:xfrm>
            <a:off x="6804248" y="1369489"/>
            <a:ext cx="71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Carga</a:t>
            </a:r>
          </a:p>
        </p:txBody>
      </p:sp>
      <p:pic>
        <p:nvPicPr>
          <p:cNvPr id="29" name="Picture 3" descr="C:\cygwin64\home\Hermínio\GEOMEC\Figuras\bench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48" y="1885361"/>
            <a:ext cx="2424332" cy="10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cygwin64\home\Hermínio\GEOMEC\Figuras\bench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864857"/>
            <a:ext cx="2783760" cy="109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cygwin64\home\Hermínio\GEOMEC\Figuras\bench_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401" y="3682797"/>
            <a:ext cx="2079376" cy="141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04" y="25559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99" y="48751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5">
            <a:extLst>
              <a:ext uri="{FF2B5EF4-FFF2-40B4-BE49-F238E27FC236}">
                <a16:creationId xmlns:a16="http://schemas.microsoft.com/office/drawing/2014/main" xmlns="" id="{2B3BC8C5-71FC-48E7-ACBA-5ECB03CAE72E}"/>
              </a:ext>
            </a:extLst>
          </p:cNvPr>
          <p:cNvSpPr txBox="1"/>
          <p:nvPr/>
        </p:nvSpPr>
        <p:spPr>
          <a:xfrm rot="16200000">
            <a:off x="916907" y="2013942"/>
            <a:ext cx="15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MONOFÁSICO</a:t>
            </a:r>
            <a:endParaRPr lang="pt-BR" b="1" dirty="0"/>
          </a:p>
        </p:txBody>
      </p:sp>
      <p:sp>
        <p:nvSpPr>
          <p:cNvPr id="26" name="CaixaDeTexto 5">
            <a:extLst>
              <a:ext uri="{FF2B5EF4-FFF2-40B4-BE49-F238E27FC236}">
                <a16:creationId xmlns:a16="http://schemas.microsoft.com/office/drawing/2014/main" xmlns="" id="{2B3BC8C5-71FC-48E7-ACBA-5ECB03CAE72E}"/>
              </a:ext>
            </a:extLst>
          </p:cNvPr>
          <p:cNvSpPr txBox="1"/>
          <p:nvPr/>
        </p:nvSpPr>
        <p:spPr>
          <a:xfrm rot="16200000">
            <a:off x="896491" y="4308405"/>
            <a:ext cx="15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MONOFÁSICO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8061570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9" grpId="0" animBg="1"/>
      <p:bldP spid="20" grpId="0"/>
      <p:bldP spid="21" grpId="0" animBg="1"/>
      <p:bldP spid="22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Benchmark #3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10796"/>
            <a:ext cx="300843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4 – modelo bifásico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026" y="4902639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cygwin64\home\Hermínio\GEOMEC\Figuras\green_drop_l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32" y="4902639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5">
            <a:extLst>
              <a:ext uri="{FF2B5EF4-FFF2-40B4-BE49-F238E27FC236}">
                <a16:creationId xmlns:a16="http://schemas.microsoft.com/office/drawing/2014/main" xmlns="" id="{2B3BC8C5-71FC-48E7-ACBA-5ECB03CAE72E}"/>
              </a:ext>
            </a:extLst>
          </p:cNvPr>
          <p:cNvSpPr txBox="1"/>
          <p:nvPr/>
        </p:nvSpPr>
        <p:spPr>
          <a:xfrm rot="16200000">
            <a:off x="1243845" y="4063516"/>
            <a:ext cx="105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BIFÁSICO</a:t>
            </a:r>
            <a:endParaRPr lang="pt-BR" b="1" dirty="0"/>
          </a:p>
        </p:txBody>
      </p:sp>
      <p:pic>
        <p:nvPicPr>
          <p:cNvPr id="26" name="Imagem 27">
            <a:extLst>
              <a:ext uri="{FF2B5EF4-FFF2-40B4-BE49-F238E27FC236}">
                <a16:creationId xmlns:a16="http://schemas.microsoft.com/office/drawing/2014/main" xmlns="" id="{909C7620-836E-4730-A6B3-4342FCEE158D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134" y1="22821" x2="7134" y2="22821"/>
                        <a14:foregroundMark x1="92357" y1="23333" x2="92357" y2="2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0836" y="1493490"/>
            <a:ext cx="3233252" cy="1606393"/>
          </a:xfrm>
          <a:prstGeom prst="rect">
            <a:avLst/>
          </a:prstGeom>
        </p:spPr>
      </p:pic>
      <p:pic>
        <p:nvPicPr>
          <p:cNvPr id="27" name="Imagem 30">
            <a:extLst>
              <a:ext uri="{FF2B5EF4-FFF2-40B4-BE49-F238E27FC236}">
                <a16:creationId xmlns:a16="http://schemas.microsoft.com/office/drawing/2014/main" xmlns="" id="{818A035D-9931-4CB2-BC70-E4E6CC295D8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252948" y="3247701"/>
            <a:ext cx="3200285" cy="1785729"/>
          </a:xfrm>
          <a:prstGeom prst="rect">
            <a:avLst/>
          </a:prstGeom>
        </p:spPr>
      </p:pic>
      <p:sp>
        <p:nvSpPr>
          <p:cNvPr id="28" name="CaixaDeTexto 10">
            <a:extLst>
              <a:ext uri="{FF2B5EF4-FFF2-40B4-BE49-F238E27FC236}">
                <a16:creationId xmlns:a16="http://schemas.microsoft.com/office/drawing/2014/main" xmlns="" id="{E9D016AB-E5DB-4978-B846-47A3CAFA2996}"/>
              </a:ext>
            </a:extLst>
          </p:cNvPr>
          <p:cNvSpPr txBox="1"/>
          <p:nvPr/>
        </p:nvSpPr>
        <p:spPr>
          <a:xfrm>
            <a:off x="5508104" y="2067501"/>
            <a:ext cx="299772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Reservatório heterogêneo e anisotrópico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Caso trifásico (</a:t>
            </a:r>
            <a:r>
              <a:rPr lang="pt-BR" i="1" dirty="0"/>
              <a:t>w</a:t>
            </a:r>
            <a:r>
              <a:rPr lang="pt-BR" dirty="0"/>
              <a:t>, </a:t>
            </a:r>
            <a:r>
              <a:rPr lang="pt-BR" i="1" dirty="0"/>
              <a:t>o</a:t>
            </a:r>
            <a:r>
              <a:rPr lang="pt-BR" dirty="0"/>
              <a:t>, </a:t>
            </a:r>
            <a:r>
              <a:rPr lang="pt-BR" i="1" dirty="0"/>
              <a:t>g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Solução será obtida empregando o modelo bifásico (</a:t>
            </a:r>
            <a:r>
              <a:rPr lang="pt-BR" i="1" dirty="0"/>
              <a:t>w</a:t>
            </a:r>
            <a:r>
              <a:rPr lang="pt-BR" dirty="0"/>
              <a:t>,</a:t>
            </a:r>
            <a:r>
              <a:rPr lang="pt-BR" i="1" dirty="0"/>
              <a:t>o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Espera-se uma queda mais acentuada da pressão</a:t>
            </a:r>
          </a:p>
        </p:txBody>
      </p:sp>
      <p:sp>
        <p:nvSpPr>
          <p:cNvPr id="32" name="CaixaDeTexto 9">
            <a:extLst>
              <a:ext uri="{FF2B5EF4-FFF2-40B4-BE49-F238E27FC236}">
                <a16:creationId xmlns:a16="http://schemas.microsoft.com/office/drawing/2014/main" xmlns="" id="{C93B280F-54EA-4F38-8CCF-0CAA4B2BFA4F}"/>
              </a:ext>
            </a:extLst>
          </p:cNvPr>
          <p:cNvSpPr txBox="1"/>
          <p:nvPr/>
        </p:nvSpPr>
        <p:spPr>
          <a:xfrm>
            <a:off x="1711132" y="1337197"/>
            <a:ext cx="1083631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Poço injetor</a:t>
            </a:r>
          </a:p>
        </p:txBody>
      </p:sp>
      <p:sp>
        <p:nvSpPr>
          <p:cNvPr id="33" name="CaixaDeTexto 28">
            <a:extLst>
              <a:ext uri="{FF2B5EF4-FFF2-40B4-BE49-F238E27FC236}">
                <a16:creationId xmlns:a16="http://schemas.microsoft.com/office/drawing/2014/main" xmlns="" id="{D52B6E53-EA14-4FFC-86F2-6C3394CDDF17}"/>
              </a:ext>
            </a:extLst>
          </p:cNvPr>
          <p:cNvSpPr txBox="1"/>
          <p:nvPr/>
        </p:nvSpPr>
        <p:spPr>
          <a:xfrm>
            <a:off x="4390648" y="1381468"/>
            <a:ext cx="1265711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Poço produtor</a:t>
            </a:r>
          </a:p>
        </p:txBody>
      </p:sp>
    </p:spTree>
    <p:extLst>
      <p:ext uri="{BB962C8B-B14F-4D97-AF65-F5344CB8AC3E}">
        <p14:creationId xmlns:p14="http://schemas.microsoft.com/office/powerpoint/2010/main" val="3134575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5" grpId="0"/>
      <p:bldP spid="28" grpId="0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691680" y="2786376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0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Modelo matemático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849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matemático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xmlns="" id="{E18B583A-07BE-47C4-B557-16B009CB5D44}"/>
              </a:ext>
            </a:extLst>
          </p:cNvPr>
          <p:cNvSpPr/>
          <p:nvPr/>
        </p:nvSpPr>
        <p:spPr>
          <a:xfrm>
            <a:off x="1475656" y="3289548"/>
            <a:ext cx="7187020" cy="201622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201622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5" name="Texto explicativo retangular com cantos arredondados 12">
            <a:extLst>
              <a:ext uri="{FF2B5EF4-FFF2-40B4-BE49-F238E27FC236}">
                <a16:creationId xmlns:a16="http://schemas.microsoft.com/office/drawing/2014/main" xmlns="" id="{B0849E58-AA78-4EF6-8AD3-4D5C20ECE03F}"/>
              </a:ext>
            </a:extLst>
          </p:cNvPr>
          <p:cNvSpPr/>
          <p:nvPr/>
        </p:nvSpPr>
        <p:spPr>
          <a:xfrm>
            <a:off x="2649513" y="2209428"/>
            <a:ext cx="2060516" cy="61438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36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geomecânico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o explicativo retangular com cantos arredondados 12">
            <a:extLst>
              <a:ext uri="{FF2B5EF4-FFF2-40B4-BE49-F238E27FC236}">
                <a16:creationId xmlns:a16="http://schemas.microsoft.com/office/drawing/2014/main" xmlns="" id="{D95A2B31-EDF0-4576-920C-4B8A88783445}"/>
              </a:ext>
            </a:extLst>
          </p:cNvPr>
          <p:cNvSpPr/>
          <p:nvPr/>
        </p:nvSpPr>
        <p:spPr>
          <a:xfrm>
            <a:off x="2411760" y="1417340"/>
            <a:ext cx="2536022" cy="61438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40" name="Texto explicativo retangular com cantos arredondados 12">
            <a:extLst>
              <a:ext uri="{FF2B5EF4-FFF2-40B4-BE49-F238E27FC236}">
                <a16:creationId xmlns:a16="http://schemas.microsoft.com/office/drawing/2014/main" xmlns="" id="{0FA78EFE-02C8-4B7C-BAB1-8CE3EC497455}"/>
              </a:ext>
            </a:extLst>
          </p:cNvPr>
          <p:cNvSpPr/>
          <p:nvPr/>
        </p:nvSpPr>
        <p:spPr>
          <a:xfrm>
            <a:off x="5224512" y="1417340"/>
            <a:ext cx="1872208" cy="61438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42" name="Texto explicativo retangular com cantos arredondados 12">
            <a:extLst>
              <a:ext uri="{FF2B5EF4-FFF2-40B4-BE49-F238E27FC236}">
                <a16:creationId xmlns:a16="http://schemas.microsoft.com/office/drawing/2014/main" xmlns="" id="{E34610F0-08EA-47B6-8A07-12689773D969}"/>
              </a:ext>
            </a:extLst>
          </p:cNvPr>
          <p:cNvSpPr/>
          <p:nvPr/>
        </p:nvSpPr>
        <p:spPr>
          <a:xfrm>
            <a:off x="5278109" y="2219760"/>
            <a:ext cx="2390236" cy="558532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44" name="Texto explicativo retangular com cantos arredondados 12">
            <a:extLst>
              <a:ext uri="{FF2B5EF4-FFF2-40B4-BE49-F238E27FC236}">
                <a16:creationId xmlns:a16="http://schemas.microsoft.com/office/drawing/2014/main" xmlns="" id="{15C2C3BE-CE3D-4207-8390-F0C1E981449C}"/>
              </a:ext>
            </a:extLst>
          </p:cNvPr>
          <p:cNvSpPr/>
          <p:nvPr/>
        </p:nvSpPr>
        <p:spPr>
          <a:xfrm>
            <a:off x="1835696" y="3658880"/>
            <a:ext cx="3096344" cy="786122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45" name="Texto explicativo retangular com cantos arredondados 12">
            <a:extLst>
              <a:ext uri="{FF2B5EF4-FFF2-40B4-BE49-F238E27FC236}">
                <a16:creationId xmlns:a16="http://schemas.microsoft.com/office/drawing/2014/main" xmlns="" id="{02DBBCDF-5BF3-492B-8784-A769EEDF05A4}"/>
              </a:ext>
            </a:extLst>
          </p:cNvPr>
          <p:cNvSpPr/>
          <p:nvPr/>
        </p:nvSpPr>
        <p:spPr>
          <a:xfrm>
            <a:off x="5382883" y="3689616"/>
            <a:ext cx="2501486" cy="71465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46" name="Texto explicativo retangular com cantos arredondados 12">
            <a:extLst>
              <a:ext uri="{FF2B5EF4-FFF2-40B4-BE49-F238E27FC236}">
                <a16:creationId xmlns:a16="http://schemas.microsoft.com/office/drawing/2014/main" xmlns="" id="{F3F75BE6-DF75-465B-BD02-5C94B4400908}"/>
              </a:ext>
            </a:extLst>
          </p:cNvPr>
          <p:cNvSpPr/>
          <p:nvPr/>
        </p:nvSpPr>
        <p:spPr>
          <a:xfrm>
            <a:off x="4090449" y="4664954"/>
            <a:ext cx="1431518" cy="46159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50" name="TextBox 29">
            <a:extLst>
              <a:ext uri="{FF2B5EF4-FFF2-40B4-BE49-F238E27FC236}">
                <a16:creationId xmlns:a16="http://schemas.microsoft.com/office/drawing/2014/main" xmlns="" id="{17D0AA89-85AD-4DDF-93A9-3ECC5AE79FD4}"/>
              </a:ext>
            </a:extLst>
          </p:cNvPr>
          <p:cNvSpPr txBox="1"/>
          <p:nvPr/>
        </p:nvSpPr>
        <p:spPr>
          <a:xfrm>
            <a:off x="1354737" y="3136240"/>
            <a:ext cx="264119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Escoamento monofásico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2" name="Imagem 34">
            <a:extLst>
              <a:ext uri="{FF2B5EF4-FFF2-40B4-BE49-F238E27FC236}">
                <a16:creationId xmlns:a16="http://schemas.microsoft.com/office/drawing/2014/main" xmlns="" id="{67E47801-DBBA-43AF-9157-CE77706C4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630" y1="18640" x2="6630" y2="18640"/>
                        <a14:foregroundMark x1="17127" y1="21662" x2="17127" y2="21662"/>
                        <a14:foregroundMark x1="17127" y1="9320" x2="17127" y2="9320"/>
                        <a14:foregroundMark x1="17127" y1="5038" x2="17127" y2="5038"/>
                        <a14:foregroundMark x1="5525" y1="15113" x2="5525" y2="15113"/>
                        <a14:foregroundMark x1="18508" y1="13854" x2="18508" y2="13854"/>
                        <a14:foregroundMark x1="4696" y1="21914" x2="4696" y2="21914"/>
                        <a14:foregroundMark x1="26796" y1="20655" x2="26796" y2="20655"/>
                        <a14:foregroundMark x1="27901" y1="14861" x2="27901" y2="14861"/>
                        <a14:foregroundMark x1="27348" y1="7557" x2="27348" y2="7557"/>
                        <a14:foregroundMark x1="38122" y1="21914" x2="38122" y2="21914"/>
                        <a14:foregroundMark x1="38122" y1="13602" x2="38122" y2="13602"/>
                        <a14:foregroundMark x1="49171" y1="20151" x2="49171" y2="20151"/>
                        <a14:foregroundMark x1="47790" y1="12343" x2="47790" y2="12343"/>
                        <a14:foregroundMark x1="49171" y1="12343" x2="49171" y2="12343"/>
                        <a14:foregroundMark x1="48343" y1="7305" x2="48343" y2="7305"/>
                        <a14:foregroundMark x1="59669" y1="19395" x2="59669" y2="19395"/>
                        <a14:foregroundMark x1="61050" y1="12343" x2="61050" y2="12343"/>
                        <a14:foregroundMark x1="71823" y1="18136" x2="71823" y2="18136"/>
                        <a14:foregroundMark x1="70442" y1="11335" x2="70442" y2="11335"/>
                        <a14:foregroundMark x1="81492" y1="20151" x2="81492" y2="20151"/>
                        <a14:foregroundMark x1="93923" y1="17380" x2="93923" y2="17380"/>
                        <a14:foregroundMark x1="91160" y1="13098" x2="91160" y2="13098"/>
                        <a14:foregroundMark x1="91713" y1="5542" x2="91713" y2="5542"/>
                        <a14:foregroundMark x1="91713" y1="20151" x2="91713" y2="201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8305" y="2421473"/>
            <a:ext cx="440149" cy="482706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805" y="1509843"/>
            <a:ext cx="2016224" cy="429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300" y="1383162"/>
            <a:ext cx="1864202" cy="68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87" y="2357318"/>
            <a:ext cx="1738860" cy="37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284337"/>
            <a:ext cx="2016224" cy="429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454" y="3646858"/>
            <a:ext cx="2520274" cy="757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51" y="4706398"/>
            <a:ext cx="1008114" cy="37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199" y="3699418"/>
            <a:ext cx="2168238" cy="733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887" y="48751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498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8" grpId="0" animBg="1"/>
      <p:bldP spid="40" grpId="0" animBg="1"/>
      <p:bldP spid="42" grpId="0" animBg="1"/>
      <p:bldP spid="44" grpId="0" animBg="1"/>
      <p:bldP spid="45" grpId="0" animBg="1"/>
      <p:bldP spid="46" grpId="0" animBg="1"/>
      <p:bldP spid="5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matemático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xmlns="" id="{E18B583A-07BE-47C4-B557-16B009CB5D44}"/>
              </a:ext>
            </a:extLst>
          </p:cNvPr>
          <p:cNvSpPr/>
          <p:nvPr/>
        </p:nvSpPr>
        <p:spPr>
          <a:xfrm>
            <a:off x="1475656" y="3289548"/>
            <a:ext cx="7187020" cy="201622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201622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6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geomecânico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TextBox 29">
            <a:extLst>
              <a:ext uri="{FF2B5EF4-FFF2-40B4-BE49-F238E27FC236}">
                <a16:creationId xmlns:a16="http://schemas.microsoft.com/office/drawing/2014/main" xmlns="" id="{17D0AA89-85AD-4DDF-93A9-3ECC5AE79FD4}"/>
              </a:ext>
            </a:extLst>
          </p:cNvPr>
          <p:cNvSpPr txBox="1"/>
          <p:nvPr/>
        </p:nvSpPr>
        <p:spPr>
          <a:xfrm>
            <a:off x="1354737" y="3136240"/>
            <a:ext cx="264119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Escoamento monofásico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2" name="Imagem 34">
            <a:extLst>
              <a:ext uri="{FF2B5EF4-FFF2-40B4-BE49-F238E27FC236}">
                <a16:creationId xmlns:a16="http://schemas.microsoft.com/office/drawing/2014/main" xmlns="" id="{67E47801-DBBA-43AF-9157-CE77706C4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630" y1="18640" x2="6630" y2="18640"/>
                        <a14:foregroundMark x1="17127" y1="21662" x2="17127" y2="21662"/>
                        <a14:foregroundMark x1="17127" y1="9320" x2="17127" y2="9320"/>
                        <a14:foregroundMark x1="17127" y1="5038" x2="17127" y2="5038"/>
                        <a14:foregroundMark x1="5525" y1="15113" x2="5525" y2="15113"/>
                        <a14:foregroundMark x1="18508" y1="13854" x2="18508" y2="13854"/>
                        <a14:foregroundMark x1="4696" y1="21914" x2="4696" y2="21914"/>
                        <a14:foregroundMark x1="26796" y1="20655" x2="26796" y2="20655"/>
                        <a14:foregroundMark x1="27901" y1="14861" x2="27901" y2="14861"/>
                        <a14:foregroundMark x1="27348" y1="7557" x2="27348" y2="7557"/>
                        <a14:foregroundMark x1="38122" y1="21914" x2="38122" y2="21914"/>
                        <a14:foregroundMark x1="38122" y1="13602" x2="38122" y2="13602"/>
                        <a14:foregroundMark x1="49171" y1="20151" x2="49171" y2="20151"/>
                        <a14:foregroundMark x1="47790" y1="12343" x2="47790" y2="12343"/>
                        <a14:foregroundMark x1="49171" y1="12343" x2="49171" y2="12343"/>
                        <a14:foregroundMark x1="48343" y1="7305" x2="48343" y2="7305"/>
                        <a14:foregroundMark x1="59669" y1="19395" x2="59669" y2="19395"/>
                        <a14:foregroundMark x1="61050" y1="12343" x2="61050" y2="12343"/>
                        <a14:foregroundMark x1="71823" y1="18136" x2="71823" y2="18136"/>
                        <a14:foregroundMark x1="70442" y1="11335" x2="70442" y2="11335"/>
                        <a14:foregroundMark x1="81492" y1="20151" x2="81492" y2="20151"/>
                        <a14:foregroundMark x1="93923" y1="17380" x2="93923" y2="17380"/>
                        <a14:foregroundMark x1="91160" y1="13098" x2="91160" y2="13098"/>
                        <a14:foregroundMark x1="91713" y1="5542" x2="91713" y2="5542"/>
                        <a14:foregroundMark x1="91713" y1="20151" x2="91713" y2="201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8305" y="2421473"/>
            <a:ext cx="440149" cy="48270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411760" y="1417340"/>
            <a:ext cx="2536022" cy="614385"/>
            <a:chOff x="2411760" y="1417340"/>
            <a:chExt cx="2536022" cy="614385"/>
          </a:xfrm>
        </p:grpSpPr>
        <p:sp>
          <p:nvSpPr>
            <p:cNvPr id="38" name="Texto explicativo retangular com cantos arredondados 12">
              <a:extLst>
                <a:ext uri="{FF2B5EF4-FFF2-40B4-BE49-F238E27FC236}">
                  <a16:creationId xmlns:a16="http://schemas.microsoft.com/office/drawing/2014/main" xmlns="" id="{D95A2B31-EDF0-4576-920C-4B8A88783445}"/>
                </a:ext>
              </a:extLst>
            </p:cNvPr>
            <p:cNvSpPr/>
            <p:nvPr/>
          </p:nvSpPr>
          <p:spPr>
            <a:xfrm>
              <a:off x="2411760" y="1417340"/>
              <a:ext cx="2536022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805" y="1509843"/>
              <a:ext cx="2016224" cy="429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5224512" y="1383162"/>
            <a:ext cx="1878990" cy="682740"/>
            <a:chOff x="5224512" y="1383162"/>
            <a:chExt cx="1878990" cy="682740"/>
          </a:xfrm>
        </p:grpSpPr>
        <p:sp>
          <p:nvSpPr>
            <p:cNvPr id="40" name="Texto explicativo retangular com cantos arredondados 12">
              <a:extLst>
                <a:ext uri="{FF2B5EF4-FFF2-40B4-BE49-F238E27FC236}">
                  <a16:creationId xmlns:a16="http://schemas.microsoft.com/office/drawing/2014/main" xmlns="" id="{0FA78EFE-02C8-4B7C-BAB1-8CE3EC497455}"/>
                </a:ext>
              </a:extLst>
            </p:cNvPr>
            <p:cNvSpPr/>
            <p:nvPr/>
          </p:nvSpPr>
          <p:spPr>
            <a:xfrm>
              <a:off x="5224512" y="1417340"/>
              <a:ext cx="1872208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00" y="1383162"/>
              <a:ext cx="1864202" cy="682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2649513" y="2209428"/>
            <a:ext cx="2060516" cy="614385"/>
            <a:chOff x="2649513" y="2209428"/>
            <a:chExt cx="2060516" cy="614385"/>
          </a:xfrm>
        </p:grpSpPr>
        <p:sp>
          <p:nvSpPr>
            <p:cNvPr id="35" name="Texto explicativo retangular com cantos arredondados 12">
              <a:extLst>
                <a:ext uri="{FF2B5EF4-FFF2-40B4-BE49-F238E27FC236}">
                  <a16:creationId xmlns:a16="http://schemas.microsoft.com/office/drawing/2014/main" xmlns="" id="{B0849E58-AA78-4EF6-8AD3-4D5C20ECE03F}"/>
                </a:ext>
              </a:extLst>
            </p:cNvPr>
            <p:cNvSpPr/>
            <p:nvPr/>
          </p:nvSpPr>
          <p:spPr>
            <a:xfrm>
              <a:off x="2649513" y="2209428"/>
              <a:ext cx="2060516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55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487" y="2357318"/>
              <a:ext cx="1738860" cy="378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5278109" y="2219760"/>
            <a:ext cx="2390236" cy="558532"/>
            <a:chOff x="5278109" y="2219760"/>
            <a:chExt cx="2390236" cy="558532"/>
          </a:xfrm>
        </p:grpSpPr>
        <p:sp>
          <p:nvSpPr>
            <p:cNvPr id="42" name="Texto explicativo retangular com cantos arredondados 12">
              <a:extLst>
                <a:ext uri="{FF2B5EF4-FFF2-40B4-BE49-F238E27FC236}">
                  <a16:creationId xmlns:a16="http://schemas.microsoft.com/office/drawing/2014/main" xmlns="" id="{E34610F0-08EA-47B6-8A07-12689773D969}"/>
                </a:ext>
              </a:extLst>
            </p:cNvPr>
            <p:cNvSpPr/>
            <p:nvPr/>
          </p:nvSpPr>
          <p:spPr>
            <a:xfrm>
              <a:off x="5278109" y="2219760"/>
              <a:ext cx="2390236" cy="55853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56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2284337"/>
              <a:ext cx="2016224" cy="429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0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887" y="48751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2155905" y="4034736"/>
            <a:ext cx="3096344" cy="804706"/>
            <a:chOff x="1835696" y="1345332"/>
            <a:chExt cx="3096344" cy="804706"/>
          </a:xfrm>
        </p:grpSpPr>
        <p:sp>
          <p:nvSpPr>
            <p:cNvPr id="24" name="Texto explicativo retangular com cantos arredondados 12">
              <a:extLst>
                <a:ext uri="{FF2B5EF4-FFF2-40B4-BE49-F238E27FC236}">
                  <a16:creationId xmlns:a16="http://schemas.microsoft.com/office/drawing/2014/main" xmlns="" id="{15C2C3BE-CE3D-4207-8390-F0C1E981449C}"/>
                </a:ext>
              </a:extLst>
            </p:cNvPr>
            <p:cNvSpPr/>
            <p:nvPr/>
          </p:nvSpPr>
          <p:spPr>
            <a:xfrm>
              <a:off x="1835696" y="1363916"/>
              <a:ext cx="3096344" cy="78612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430" y="1345332"/>
              <a:ext cx="2669778" cy="793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5834799" y="3523953"/>
            <a:ext cx="1431518" cy="774992"/>
            <a:chOff x="4090449" y="2330552"/>
            <a:chExt cx="1431518" cy="774992"/>
          </a:xfrm>
        </p:grpSpPr>
        <p:sp>
          <p:nvSpPr>
            <p:cNvPr id="27" name="Texto explicativo retangular com cantos arredondados 12">
              <a:extLst>
                <a:ext uri="{FF2B5EF4-FFF2-40B4-BE49-F238E27FC236}">
                  <a16:creationId xmlns:a16="http://schemas.microsoft.com/office/drawing/2014/main" xmlns="" id="{F3F75BE6-DF75-465B-BD02-5C94B4400908}"/>
                </a:ext>
              </a:extLst>
            </p:cNvPr>
            <p:cNvSpPr/>
            <p:nvPr/>
          </p:nvSpPr>
          <p:spPr>
            <a:xfrm>
              <a:off x="4090449" y="2369990"/>
              <a:ext cx="1431518" cy="735554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042" y="2330552"/>
              <a:ext cx="994332" cy="774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5834799" y="4482114"/>
            <a:ext cx="2501486" cy="743216"/>
            <a:chOff x="5382883" y="1394652"/>
            <a:chExt cx="2501486" cy="743216"/>
          </a:xfrm>
        </p:grpSpPr>
        <p:sp>
          <p:nvSpPr>
            <p:cNvPr id="30" name="Texto explicativo retangular com cantos arredondados 12">
              <a:extLst>
                <a:ext uri="{FF2B5EF4-FFF2-40B4-BE49-F238E27FC236}">
                  <a16:creationId xmlns:a16="http://schemas.microsoft.com/office/drawing/2014/main" xmlns="" id="{02DBBCDF-5BF3-492B-8784-A769EEDF05A4}"/>
                </a:ext>
              </a:extLst>
            </p:cNvPr>
            <p:cNvSpPr/>
            <p:nvPr/>
          </p:nvSpPr>
          <p:spPr>
            <a:xfrm>
              <a:off x="5382883" y="1394652"/>
              <a:ext cx="2501486" cy="714656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31" name="Picture 8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199" y="1404454"/>
              <a:ext cx="2168238" cy="733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42534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 animBg="1"/>
      <p:bldP spid="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matemático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xmlns="" id="{E18B583A-07BE-47C4-B557-16B009CB5D44}"/>
              </a:ext>
            </a:extLst>
          </p:cNvPr>
          <p:cNvSpPr/>
          <p:nvPr/>
        </p:nvSpPr>
        <p:spPr>
          <a:xfrm>
            <a:off x="1475656" y="994584"/>
            <a:ext cx="7187020" cy="4383196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50" name="TextBox 29">
            <a:extLst>
              <a:ext uri="{FF2B5EF4-FFF2-40B4-BE49-F238E27FC236}">
                <a16:creationId xmlns:a16="http://schemas.microsoft.com/office/drawing/2014/main" xmlns="" id="{17D0AA89-85AD-4DDF-93A9-3ECC5AE79FD4}"/>
              </a:ext>
            </a:extLst>
          </p:cNvPr>
          <p:cNvSpPr txBox="1"/>
          <p:nvPr/>
        </p:nvSpPr>
        <p:spPr>
          <a:xfrm>
            <a:off x="1354737" y="841276"/>
            <a:ext cx="264119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Escoamento monofásico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858150" y="3563300"/>
            <a:ext cx="2501486" cy="743216"/>
            <a:chOff x="5382883" y="1394652"/>
            <a:chExt cx="2501486" cy="743216"/>
          </a:xfrm>
        </p:grpSpPr>
        <p:sp>
          <p:nvSpPr>
            <p:cNvPr id="45" name="Texto explicativo retangular com cantos arredondados 12">
              <a:extLst>
                <a:ext uri="{FF2B5EF4-FFF2-40B4-BE49-F238E27FC236}">
                  <a16:creationId xmlns:a16="http://schemas.microsoft.com/office/drawing/2014/main" xmlns="" id="{02DBBCDF-5BF3-492B-8784-A769EEDF05A4}"/>
                </a:ext>
              </a:extLst>
            </p:cNvPr>
            <p:cNvSpPr/>
            <p:nvPr/>
          </p:nvSpPr>
          <p:spPr>
            <a:xfrm>
              <a:off x="5382883" y="1394652"/>
              <a:ext cx="2501486" cy="714656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59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199" y="1404454"/>
              <a:ext cx="2168238" cy="733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0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887" y="4945732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835696" y="1345332"/>
            <a:ext cx="3096344" cy="804706"/>
            <a:chOff x="1835696" y="1345332"/>
            <a:chExt cx="3096344" cy="804706"/>
          </a:xfrm>
        </p:grpSpPr>
        <p:sp>
          <p:nvSpPr>
            <p:cNvPr id="44" name="Texto explicativo retangular com cantos arredondados 12">
              <a:extLst>
                <a:ext uri="{FF2B5EF4-FFF2-40B4-BE49-F238E27FC236}">
                  <a16:creationId xmlns:a16="http://schemas.microsoft.com/office/drawing/2014/main" xmlns="" id="{15C2C3BE-CE3D-4207-8390-F0C1E981449C}"/>
                </a:ext>
              </a:extLst>
            </p:cNvPr>
            <p:cNvSpPr/>
            <p:nvPr/>
          </p:nvSpPr>
          <p:spPr>
            <a:xfrm>
              <a:off x="1835696" y="1363916"/>
              <a:ext cx="3096344" cy="78612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430" y="1345332"/>
              <a:ext cx="2669778" cy="793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1868042" y="2377282"/>
            <a:ext cx="1431518" cy="774992"/>
            <a:chOff x="4090449" y="2330552"/>
            <a:chExt cx="1431518" cy="774992"/>
          </a:xfrm>
        </p:grpSpPr>
        <p:sp>
          <p:nvSpPr>
            <p:cNvPr id="46" name="Texto explicativo retangular com cantos arredondados 12">
              <a:extLst>
                <a:ext uri="{FF2B5EF4-FFF2-40B4-BE49-F238E27FC236}">
                  <a16:creationId xmlns:a16="http://schemas.microsoft.com/office/drawing/2014/main" xmlns="" id="{F3F75BE6-DF75-465B-BD02-5C94B4400908}"/>
                </a:ext>
              </a:extLst>
            </p:cNvPr>
            <p:cNvSpPr/>
            <p:nvPr/>
          </p:nvSpPr>
          <p:spPr>
            <a:xfrm>
              <a:off x="4090449" y="2369990"/>
              <a:ext cx="1431518" cy="735554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042" y="2330552"/>
              <a:ext cx="994332" cy="774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4190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matemático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xmlns="" id="{E18B583A-07BE-47C4-B557-16B009CB5D44}"/>
              </a:ext>
            </a:extLst>
          </p:cNvPr>
          <p:cNvSpPr/>
          <p:nvPr/>
        </p:nvSpPr>
        <p:spPr>
          <a:xfrm>
            <a:off x="1475656" y="994584"/>
            <a:ext cx="7187020" cy="4383196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grpSp>
        <p:nvGrpSpPr>
          <p:cNvPr id="5" name="Group 4"/>
          <p:cNvGrpSpPr/>
          <p:nvPr/>
        </p:nvGrpSpPr>
        <p:grpSpPr>
          <a:xfrm>
            <a:off x="1858150" y="3563300"/>
            <a:ext cx="2501486" cy="743216"/>
            <a:chOff x="5382883" y="1394652"/>
            <a:chExt cx="2501486" cy="743216"/>
          </a:xfrm>
        </p:grpSpPr>
        <p:sp>
          <p:nvSpPr>
            <p:cNvPr id="45" name="Texto explicativo retangular com cantos arredondados 12">
              <a:extLst>
                <a:ext uri="{FF2B5EF4-FFF2-40B4-BE49-F238E27FC236}">
                  <a16:creationId xmlns:a16="http://schemas.microsoft.com/office/drawing/2014/main" xmlns="" id="{02DBBCDF-5BF3-492B-8784-A769EEDF05A4}"/>
                </a:ext>
              </a:extLst>
            </p:cNvPr>
            <p:cNvSpPr/>
            <p:nvPr/>
          </p:nvSpPr>
          <p:spPr>
            <a:xfrm>
              <a:off x="5382883" y="1394652"/>
              <a:ext cx="2501486" cy="714656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59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199" y="1404454"/>
              <a:ext cx="2168238" cy="733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1835696" y="1345332"/>
            <a:ext cx="3096344" cy="804706"/>
            <a:chOff x="1835696" y="1345332"/>
            <a:chExt cx="3096344" cy="804706"/>
          </a:xfrm>
        </p:grpSpPr>
        <p:sp>
          <p:nvSpPr>
            <p:cNvPr id="44" name="Texto explicativo retangular com cantos arredondados 12">
              <a:extLst>
                <a:ext uri="{FF2B5EF4-FFF2-40B4-BE49-F238E27FC236}">
                  <a16:creationId xmlns:a16="http://schemas.microsoft.com/office/drawing/2014/main" xmlns="" id="{15C2C3BE-CE3D-4207-8390-F0C1E981449C}"/>
                </a:ext>
              </a:extLst>
            </p:cNvPr>
            <p:cNvSpPr/>
            <p:nvPr/>
          </p:nvSpPr>
          <p:spPr>
            <a:xfrm>
              <a:off x="1835696" y="1363916"/>
              <a:ext cx="3096344" cy="78612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430" y="1345332"/>
              <a:ext cx="2669778" cy="793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1868042" y="2377282"/>
            <a:ext cx="1431518" cy="774992"/>
            <a:chOff x="4090449" y="2330552"/>
            <a:chExt cx="1431518" cy="774992"/>
          </a:xfrm>
        </p:grpSpPr>
        <p:sp>
          <p:nvSpPr>
            <p:cNvPr id="46" name="Texto explicativo retangular com cantos arredondados 12">
              <a:extLst>
                <a:ext uri="{FF2B5EF4-FFF2-40B4-BE49-F238E27FC236}">
                  <a16:creationId xmlns:a16="http://schemas.microsoft.com/office/drawing/2014/main" xmlns="" id="{F3F75BE6-DF75-465B-BD02-5C94B4400908}"/>
                </a:ext>
              </a:extLst>
            </p:cNvPr>
            <p:cNvSpPr/>
            <p:nvPr/>
          </p:nvSpPr>
          <p:spPr>
            <a:xfrm>
              <a:off x="4090449" y="2369990"/>
              <a:ext cx="1431518" cy="735554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042" y="2330552"/>
              <a:ext cx="994332" cy="774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geomecânico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Imagem 34">
            <a:extLst>
              <a:ext uri="{FF2B5EF4-FFF2-40B4-BE49-F238E27FC236}">
                <a16:creationId xmlns:a16="http://schemas.microsoft.com/office/drawing/2014/main" xmlns="" id="{67E47801-DBBA-43AF-9157-CE77706C4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630" y1="18640" x2="6630" y2="18640"/>
                        <a14:foregroundMark x1="17127" y1="21662" x2="17127" y2="21662"/>
                        <a14:foregroundMark x1="17127" y1="9320" x2="17127" y2="9320"/>
                        <a14:foregroundMark x1="17127" y1="5038" x2="17127" y2="5038"/>
                        <a14:foregroundMark x1="5525" y1="15113" x2="5525" y2="15113"/>
                        <a14:foregroundMark x1="18508" y1="13854" x2="18508" y2="13854"/>
                        <a14:foregroundMark x1="4696" y1="21914" x2="4696" y2="21914"/>
                        <a14:foregroundMark x1="26796" y1="20655" x2="26796" y2="20655"/>
                        <a14:foregroundMark x1="27901" y1="14861" x2="27901" y2="14861"/>
                        <a14:foregroundMark x1="27348" y1="7557" x2="27348" y2="7557"/>
                        <a14:foregroundMark x1="38122" y1="21914" x2="38122" y2="21914"/>
                        <a14:foregroundMark x1="38122" y1="13602" x2="38122" y2="13602"/>
                        <a14:foregroundMark x1="49171" y1="20151" x2="49171" y2="20151"/>
                        <a14:foregroundMark x1="47790" y1="12343" x2="47790" y2="12343"/>
                        <a14:foregroundMark x1="49171" y1="12343" x2="49171" y2="12343"/>
                        <a14:foregroundMark x1="48343" y1="7305" x2="48343" y2="7305"/>
                        <a14:foregroundMark x1="59669" y1="19395" x2="59669" y2="19395"/>
                        <a14:foregroundMark x1="61050" y1="12343" x2="61050" y2="12343"/>
                        <a14:foregroundMark x1="71823" y1="18136" x2="71823" y2="18136"/>
                        <a14:foregroundMark x1="70442" y1="11335" x2="70442" y2="11335"/>
                        <a14:foregroundMark x1="81492" y1="20151" x2="81492" y2="20151"/>
                        <a14:foregroundMark x1="93923" y1="17380" x2="93923" y2="17380"/>
                        <a14:foregroundMark x1="91160" y1="13098" x2="91160" y2="13098"/>
                        <a14:foregroundMark x1="91713" y1="5542" x2="91713" y2="5542"/>
                        <a14:foregroundMark x1="91713" y1="20151" x2="91713" y2="201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4317" y="4804338"/>
            <a:ext cx="440149" cy="48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799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91680" y="3649588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7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Metodologia numérica (EbFVM)</a:t>
              </a:r>
              <a:endParaRPr lang="pt-BR" sz="24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18478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30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64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matemático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026" name="Picture 2" descr="C:\cygwin64\home\Hermínio\GEOMEC\Figuras\EbFVM_func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05372"/>
            <a:ext cx="5937250" cy="174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743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="" xmlns:a16="http://schemas.microsoft.com/office/drawing/2014/main" id="{D8E2DBC1-78BD-4618-9B80-A69CA3EE91A5}"/>
              </a:ext>
            </a:extLst>
          </p:cNvPr>
          <p:cNvSpPr/>
          <p:nvPr/>
        </p:nvSpPr>
        <p:spPr>
          <a:xfrm>
            <a:off x="1491111" y="3577580"/>
            <a:ext cx="6883245" cy="1782942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2068348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12" name="Picture 2">
            <a:extLst>
              <a:ext uri="{FF2B5EF4-FFF2-40B4-BE49-F238E27FC236}">
                <a16:creationId xmlns="" xmlns:a16="http://schemas.microsoft.com/office/drawing/2014/main" id="{92338B91-2E94-4D2E-9018-AB424425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73" y="1489348"/>
            <a:ext cx="2141403" cy="1524655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="" xmlns:a16="http://schemas.microsoft.com/office/drawing/2014/main" id="{9ACA8566-4DF7-4E08-A23D-4FE960F9C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273324"/>
            <a:ext cx="2345340" cy="1875545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="" xmlns:a16="http://schemas.microsoft.com/office/drawing/2014/main" id="{3D4CBDDA-F930-4ABF-8F28-8E4C01189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450" y="3800369"/>
            <a:ext cx="3677216" cy="1478485"/>
          </a:xfrm>
          <a:prstGeom prst="rect">
            <a:avLst/>
          </a:prstGeom>
        </p:spPr>
      </p:pic>
      <p:sp>
        <p:nvSpPr>
          <p:cNvPr id="15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4534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Entidades geométricas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29">
            <a:extLst>
              <a:ext uri="{FF2B5EF4-FFF2-40B4-BE49-F238E27FC236}">
                <a16:creationId xmlns="" xmlns:a16="http://schemas.microsoft.com/office/drawing/2014/main" id="{BD4A4559-0EAB-4246-A0D1-CBF489BBC74D}"/>
              </a:ext>
            </a:extLst>
          </p:cNvPr>
          <p:cNvSpPr txBox="1"/>
          <p:nvPr/>
        </p:nvSpPr>
        <p:spPr>
          <a:xfrm>
            <a:off x="1259632" y="3354522"/>
            <a:ext cx="324036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Transformação de coordenadas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7498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98529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Background</a:t>
              </a:r>
              <a:endParaRPr lang="pt-BR" sz="2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91680" y="1874490"/>
            <a:ext cx="6597938" cy="503171"/>
            <a:chOff x="1965581" y="1994290"/>
            <a:chExt cx="6001096" cy="503171"/>
          </a:xfrm>
          <a:solidFill>
            <a:schemeClr val="bg1">
              <a:lumMod val="85000"/>
            </a:schemeClr>
          </a:solidFill>
        </p:grpSpPr>
        <p:sp>
          <p:nvSpPr>
            <p:cNvPr id="31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Escopo do projeto</a:t>
              </a:r>
              <a:endParaRPr lang="pt-BR" sz="24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691680" y="2769632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34" name="Texto explicativo retangular com cantos arredondados 12"/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Modelo matemático</a:t>
              </a:r>
              <a:endParaRPr lang="pt-BR" sz="2400" dirty="0"/>
            </a:p>
          </p:txBody>
        </p:sp>
      </p:grpSp>
      <p:grpSp>
        <p:nvGrpSpPr>
          <p:cNvPr id="36" name="Group 7">
            <a:extLst>
              <a:ext uri="{FF2B5EF4-FFF2-40B4-BE49-F238E27FC236}">
                <a16:creationId xmlns:a16="http://schemas.microsoft.com/office/drawing/2014/main" xmlns="" id="{045D0094-0E6D-469E-A0F8-486627A6E789}"/>
              </a:ext>
            </a:extLst>
          </p:cNvPr>
          <p:cNvGrpSpPr/>
          <p:nvPr/>
        </p:nvGrpSpPr>
        <p:grpSpPr>
          <a:xfrm>
            <a:off x="1691680" y="3664774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37" name="Texto explicativo retangular com cantos arredondados 12">
              <a:extLst>
                <a:ext uri="{FF2B5EF4-FFF2-40B4-BE49-F238E27FC236}">
                  <a16:creationId xmlns:a16="http://schemas.microsoft.com/office/drawing/2014/main" xmlns="" id="{A8A59E8F-EDB2-46B4-8D71-63BF7C9FA40C}"/>
                </a:ext>
              </a:extLst>
            </p:cNvPr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8" name="TextBox 22">
              <a:extLst>
                <a:ext uri="{FF2B5EF4-FFF2-40B4-BE49-F238E27FC236}">
                  <a16:creationId xmlns:a16="http://schemas.microsoft.com/office/drawing/2014/main" xmlns="" id="{82859804-3F56-419A-91F8-D52C61B3D39A}"/>
                </a:ext>
              </a:extLst>
            </p:cNvPr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Metodologia numérica (EbFVM)</a:t>
              </a:r>
              <a:endParaRPr lang="pt-BR" sz="2400" dirty="0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xmlns="" id="{FDCDFBDB-979D-4A9D-B868-67DC63011556}"/>
              </a:ext>
            </a:extLst>
          </p:cNvPr>
          <p:cNvGrpSpPr/>
          <p:nvPr/>
        </p:nvGrpSpPr>
        <p:grpSpPr>
          <a:xfrm>
            <a:off x="1691680" y="4514569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40" name="Texto explicativo retangular com cantos arredondados 12">
              <a:extLst>
                <a:ext uri="{FF2B5EF4-FFF2-40B4-BE49-F238E27FC236}">
                  <a16:creationId xmlns:a16="http://schemas.microsoft.com/office/drawing/2014/main" xmlns="" id="{CA51BBC6-193B-4F62-9B88-F59918600A6C}"/>
                </a:ext>
              </a:extLst>
            </p:cNvPr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41" name="TextBox 22">
              <a:extLst>
                <a:ext uri="{FF2B5EF4-FFF2-40B4-BE49-F238E27FC236}">
                  <a16:creationId xmlns:a16="http://schemas.microsoft.com/office/drawing/2014/main" xmlns="" id="{16D95F92-EEC4-4A64-9BD3-23140FB395C8}"/>
                </a:ext>
              </a:extLst>
            </p:cNvPr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Resultados preliminares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8861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66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Simulação de reservatórios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05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Simulação de reservatórios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9" name="Group 30"/>
          <p:cNvGrpSpPr>
            <a:grpSpLocks/>
          </p:cNvGrpSpPr>
          <p:nvPr/>
        </p:nvGrpSpPr>
        <p:grpSpPr bwMode="auto">
          <a:xfrm>
            <a:off x="1115616" y="1129308"/>
            <a:ext cx="7677993" cy="3407767"/>
            <a:chOff x="904833" y="1010844"/>
            <a:chExt cx="8032557" cy="3525527"/>
          </a:xfrm>
        </p:grpSpPr>
        <p:pic>
          <p:nvPicPr>
            <p:cNvPr id="10" name="Picture 1" descr="C:\Users\Maliska\Desktop\itajai\fig_reservatori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833" y="1010844"/>
              <a:ext cx="8032557" cy="3525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29"/>
            <p:cNvSpPr txBox="1">
              <a:spLocks noChangeArrowheads="1"/>
            </p:cNvSpPr>
            <p:nvPr/>
          </p:nvSpPr>
          <p:spPr bwMode="auto">
            <a:xfrm>
              <a:off x="4251387" y="2945078"/>
              <a:ext cx="123681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camada de sal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903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042"/>
          <a:stretch/>
        </p:blipFill>
        <p:spPr>
          <a:xfrm>
            <a:off x="1184449" y="1345332"/>
            <a:ext cx="7912716" cy="3192096"/>
          </a:xfrm>
          <a:prstGeom prst="rect">
            <a:avLst/>
          </a:prstGeom>
        </p:spPr>
      </p:pic>
      <p:sp>
        <p:nvSpPr>
          <p:cNvPr id="21" name="Título 6"/>
          <p:cNvSpPr>
            <a:spLocks noGrp="1"/>
          </p:cNvSpPr>
          <p:nvPr>
            <p:ph type="ctrTitle"/>
          </p:nvPr>
        </p:nvSpPr>
        <p:spPr>
          <a:xfrm>
            <a:off x="971600" y="2642047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Obrigado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855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98529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Background</a:t>
              </a:r>
              <a:endParaRPr lang="pt-BR" sz="2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2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91680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55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xmlns="" id="{674F828F-8D0B-4024-979A-3E72D48A0600}"/>
              </a:ext>
            </a:extLst>
          </p:cNvPr>
          <p:cNvSpPr txBox="1"/>
          <p:nvPr/>
        </p:nvSpPr>
        <p:spPr>
          <a:xfrm>
            <a:off x="1556582" y="1444120"/>
            <a:ext cx="66158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Implementação do </a:t>
            </a:r>
            <a:r>
              <a:rPr lang="pt-BR" dirty="0" err="1">
                <a:latin typeface="Calibri" pitchFamily="34" charset="0"/>
              </a:rPr>
              <a:t>EbFVM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Código em C++ com orientação a objetos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Malhas não estruturadas com elementos 2D e 3D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algn="just"/>
            <a:endParaRPr lang="pt-BR" dirty="0">
              <a:latin typeface="Calibri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77777"/>
              </a:solidFill>
              <a:latin typeface="Calibri" pitchFamily="34" charset="0"/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xmlns="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EFVLib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EbFVM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cygwin64\home\Hermínio\GEOMEC\Figuras\grid_we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642" y="3530020"/>
            <a:ext cx="3735498" cy="166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cygwin64\home\Hermínio\GEOMEC\Figuras\elements_ve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880" y="2455168"/>
            <a:ext cx="1515024" cy="270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63">
            <a:extLst>
              <a:ext uri="{FF2B5EF4-FFF2-40B4-BE49-F238E27FC236}">
                <a16:creationId xmlns:a16="http://schemas.microsoft.com/office/drawing/2014/main" xmlns="" id="{674F828F-8D0B-4024-979A-3E72D48A0600}"/>
              </a:ext>
            </a:extLst>
          </p:cNvPr>
          <p:cNvSpPr txBox="1"/>
          <p:nvPr/>
        </p:nvSpPr>
        <p:spPr>
          <a:xfrm>
            <a:off x="4172751" y="2721392"/>
            <a:ext cx="4287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Gerador automático de malhas radiais (projeto SIGER)</a:t>
            </a:r>
            <a:endParaRPr lang="pt-BR" sz="1600" dirty="0">
              <a:solidFill>
                <a:srgbClr val="777777"/>
              </a:solidFill>
              <a:latin typeface="Calibri" pitchFamily="34" charset="0"/>
            </a:endParaRPr>
          </a:p>
        </p:txBody>
      </p:sp>
      <p:pic>
        <p:nvPicPr>
          <p:cNvPr id="18" name="Picture 2" descr="Logo da EFVLib">
            <a:extLst>
              <a:ext uri="{FF2B5EF4-FFF2-40B4-BE49-F238E27FC236}">
                <a16:creationId xmlns:a16="http://schemas.microsoft.com/office/drawing/2014/main" xmlns="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0" y="976000"/>
            <a:ext cx="754662" cy="9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918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" grpId="0"/>
      <p:bldP spid="14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xmlns="" id="{674F828F-8D0B-4024-979A-3E72D48A0600}"/>
              </a:ext>
            </a:extLst>
          </p:cNvPr>
          <p:cNvSpPr txBox="1"/>
          <p:nvPr/>
        </p:nvSpPr>
        <p:spPr>
          <a:xfrm>
            <a:off x="1556582" y="1273324"/>
            <a:ext cx="46716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Hurtado</a:t>
            </a:r>
            <a:r>
              <a:rPr lang="pt-BR" dirty="0">
                <a:latin typeface="Calibri" pitchFamily="34" charset="0"/>
              </a:rPr>
              <a:t>, </a:t>
            </a:r>
            <a:r>
              <a:rPr lang="pt-BR" dirty="0" smtClean="0">
                <a:latin typeface="Calibri" pitchFamily="34" charset="0"/>
              </a:rPr>
              <a:t>2011 (Tese) – Modelo bifásico 3D e modelo de poço Aavatsmark e Klausen.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Filippini, 2011 (Tese) – Modelo de elasticidade linear 2D.</a:t>
            </a:r>
            <a:endParaRPr lang="pt-BR" dirty="0">
              <a:latin typeface="Calibri" pitchFamily="34" charset="0"/>
            </a:endParaRPr>
          </a:p>
          <a:p>
            <a:pPr algn="just"/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Soprano, 2013 (Dissertação) </a:t>
            </a:r>
            <a:r>
              <a:rPr lang="pt-BR" dirty="0">
                <a:latin typeface="Calibri" pitchFamily="34" charset="0"/>
              </a:rPr>
              <a:t>– Modelo </a:t>
            </a:r>
            <a:r>
              <a:rPr lang="pt-BR" dirty="0" smtClean="0">
                <a:latin typeface="Calibri" pitchFamily="34" charset="0"/>
              </a:rPr>
              <a:t>composicional 3D.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 smtClean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Do Vale, 2014 (Dissertação) – Representação de fraturas discretas 2D.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 smtClean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Honório, 2014 (Dissertação) – Solução de Navier-Stokes 2D.</a:t>
            </a:r>
            <a:endParaRPr lang="pt-BR" dirty="0">
              <a:latin typeface="Calibri" pitchFamily="34" charset="0"/>
            </a:endParaRPr>
          </a:p>
        </p:txBody>
      </p:sp>
      <p:pic>
        <p:nvPicPr>
          <p:cNvPr id="13" name="Picture 2" descr="Logo da EFVLib">
            <a:extLst>
              <a:ext uri="{FF2B5EF4-FFF2-40B4-BE49-F238E27FC236}">
                <a16:creationId xmlns:a16="http://schemas.microsoft.com/office/drawing/2014/main" xmlns="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0" y="976000"/>
            <a:ext cx="754662" cy="9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29">
            <a:extLst>
              <a:ext uri="{FF2B5EF4-FFF2-40B4-BE49-F238E27FC236}">
                <a16:creationId xmlns:a16="http://schemas.microsoft.com/office/drawing/2014/main" xmlns="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403244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Trabalhos anteriores utilizando a EFVLib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6" name="Picture 4" descr="C:\cygwin64\home\Hermínio\GEOMEC\Figuras\plate_ho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4" b="9565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997" y="2009779"/>
            <a:ext cx="789586" cy="71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cygwin64\home\Hermínio\GEOMEC\Figuras\fracture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444" y="3748668"/>
            <a:ext cx="1396948" cy="67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cygwin64\home\Hermínio\GEOMEC\Figuras\Ball_Result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209" y="4555512"/>
            <a:ext cx="1607900" cy="60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cygwin64\home\Hermínio\GEOMEC\Figuras\358758736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918" y="1112863"/>
            <a:ext cx="1073014" cy="99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cygwin64\home\Hermínio\GEOMEC\Figuras\composicion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507" y="2736972"/>
            <a:ext cx="1071610" cy="88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cygwin64\home\Hermínio\GEOMEC\Figuras\wel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921" y="1168683"/>
            <a:ext cx="783172" cy="78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42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xmlns="" id="{674F828F-8D0B-4024-979A-3E72D48A0600}"/>
              </a:ext>
            </a:extLst>
          </p:cNvPr>
          <p:cNvSpPr txBox="1"/>
          <p:nvPr/>
        </p:nvSpPr>
        <p:spPr>
          <a:xfrm>
            <a:off x="1556582" y="1273324"/>
            <a:ext cx="47436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Dal Pizzol, 2014 (Dissertação) – Geomecânica 2D, malhas Cartesianas e arranjo desencontrado.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Tonelli, 2016 (Dissertação) – Geomecânica 2D, métodos de acoplamento.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Ribeiro, 2016 (Tese) – Geomecânica 2D, malhas não estruturadas (EFVLib     ).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Honório, 2018 (Tese) – Geomecânica 3D, malhas não estruturadas (EFVLib    ), método de estabilização (PIS).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xmlns="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2880321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Trabalhos em geomecânica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C:\cygwin64\home\Hermínio\GEOMEC\Figuras\stagger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273324"/>
            <a:ext cx="1676946" cy="153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cygwin64\home\Hermínio\GEOMEC\Figuras\ebfvm_2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513752"/>
            <a:ext cx="1404540" cy="3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cygwin64\home\Hermínio\GEOMEC\Figuras\ebfvm_2d_gri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592" y="3001516"/>
            <a:ext cx="913568" cy="7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cygwin64\home\Hermínio\GEOMEC\Figuras\3D_ge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30" y="4309805"/>
            <a:ext cx="2153518" cy="94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ogo da EFVLib">
            <a:extLst>
              <a:ext uri="{FF2B5EF4-FFF2-40B4-BE49-F238E27FC236}">
                <a16:creationId xmlns:a16="http://schemas.microsoft.com/office/drawing/2014/main" xmlns="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84" y="3513752"/>
            <a:ext cx="211206" cy="2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ogo da EFVLib">
            <a:extLst>
              <a:ext uri="{FF2B5EF4-FFF2-40B4-BE49-F238E27FC236}">
                <a16:creationId xmlns:a16="http://schemas.microsoft.com/office/drawing/2014/main" xmlns="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250" y="4337390"/>
            <a:ext cx="211206" cy="2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043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185027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Escopo do projeto</a:t>
              </a:r>
              <a:endParaRPr lang="pt-BR" sz="24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91680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916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Escopo do projeto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D:\Herminio\Trabalho\GEOMEC\Apresentações\Reunião_26_08_19\Figuras\escop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84" y="1173899"/>
            <a:ext cx="5986660" cy="41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244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Testes numéricos</a:t>
            </a: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248472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2000327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Soluções analíticas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3">
            <a:extLst>
              <a:ext uri="{FF2B5EF4-FFF2-40B4-BE49-F238E27FC236}">
                <a16:creationId xmlns:a16="http://schemas.microsoft.com/office/drawing/2014/main" xmlns="" id="{20DFAC76-A955-47A0-ADFE-5BFD7177E737}"/>
              </a:ext>
            </a:extLst>
          </p:cNvPr>
          <p:cNvSpPr/>
          <p:nvPr/>
        </p:nvSpPr>
        <p:spPr>
          <a:xfrm>
            <a:off x="6297742" y="2820696"/>
            <a:ext cx="288032" cy="153183"/>
          </a:xfrm>
          <a:prstGeom prst="rect">
            <a:avLst/>
          </a:prstGeom>
          <a:solidFill>
            <a:srgbClr val="FAF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Picture 2" descr="C:\cygwin64\home\Hermínio\GEOMEC\Figuras\cryer_B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21" y="2259881"/>
            <a:ext cx="16192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cygwin64\home\Hermínio\GEOMEC\Figuras\mandel_B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380" y="2065412"/>
            <a:ext cx="1598612" cy="18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cygwin64\home\Hermínio\GEOMEC\Figuras\terza_B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210" y="2162772"/>
            <a:ext cx="811212" cy="14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o explicativo retangular com cantos arredondados 12">
            <a:extLst>
              <a:ext uri="{FF2B5EF4-FFF2-40B4-BE49-F238E27FC236}">
                <a16:creationId xmlns:a16="http://schemas.microsoft.com/office/drawing/2014/main" xmlns="" id="{A6C35B4A-5B43-434B-9276-D7C8DB472881}"/>
              </a:ext>
            </a:extLst>
          </p:cNvPr>
          <p:cNvSpPr/>
          <p:nvPr/>
        </p:nvSpPr>
        <p:spPr>
          <a:xfrm>
            <a:off x="1680736" y="1362919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Coluna de</a:t>
            </a:r>
          </a:p>
          <a:p>
            <a:pPr algn="ctr"/>
            <a:r>
              <a:rPr lang="pt-BR" dirty="0" smtClean="0"/>
              <a:t>Terzaghi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6" name="Texto explicativo retangular com cantos arredondados 12">
            <a:extLst>
              <a:ext uri="{FF2B5EF4-FFF2-40B4-BE49-F238E27FC236}">
                <a16:creationId xmlns:a16="http://schemas.microsoft.com/office/drawing/2014/main" xmlns="" id="{A6C35B4A-5B43-434B-9276-D7C8DB472881}"/>
              </a:ext>
            </a:extLst>
          </p:cNvPr>
          <p:cNvSpPr/>
          <p:nvPr/>
        </p:nvSpPr>
        <p:spPr>
          <a:xfrm>
            <a:off x="4362866" y="1359572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Esfera de Cryer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7" name="Texto explicativo retangular com cantos arredondados 12">
            <a:extLst>
              <a:ext uri="{FF2B5EF4-FFF2-40B4-BE49-F238E27FC236}">
                <a16:creationId xmlns:a16="http://schemas.microsoft.com/office/drawing/2014/main" xmlns="" id="{A6C35B4A-5B43-434B-9276-D7C8DB472881}"/>
              </a:ext>
            </a:extLst>
          </p:cNvPr>
          <p:cNvSpPr/>
          <p:nvPr/>
        </p:nvSpPr>
        <p:spPr>
          <a:xfrm>
            <a:off x="6822606" y="1362918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Problama de Mandel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8" name="Título 6"/>
          <p:cNvSpPr txBox="1">
            <a:spLocks/>
          </p:cNvSpPr>
          <p:nvPr/>
        </p:nvSpPr>
        <p:spPr>
          <a:xfrm>
            <a:off x="2123728" y="3865612"/>
            <a:ext cx="6408712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Verificação da metodologia numérica</a:t>
            </a:r>
          </a:p>
          <a:p>
            <a:pPr algn="l"/>
            <a:endParaRPr lang="pt-B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Análise de performance (FIM vs. Fixed-Stress)</a:t>
            </a:r>
          </a:p>
        </p:txBody>
      </p:sp>
    </p:spTree>
    <p:extLst>
      <p:ext uri="{BB962C8B-B14F-4D97-AF65-F5344CB8AC3E}">
        <p14:creationId xmlns:p14="http://schemas.microsoft.com/office/powerpoint/2010/main" val="429369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5" grpId="0" animBg="1"/>
      <p:bldP spid="36" grpId="0" animBg="1"/>
      <p:bldP spid="3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1218</TotalTime>
  <Words>1314</Words>
  <Application>Microsoft Office PowerPoint</Application>
  <PresentationFormat>On-screen Show (16:10)</PresentationFormat>
  <Paragraphs>165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A finite volume formulation for solving poroelasticity problems</vt:lpstr>
      <vt:lpstr>Sumário</vt:lpstr>
      <vt:lpstr>Sumário</vt:lpstr>
      <vt:lpstr>Background do laboratório</vt:lpstr>
      <vt:lpstr>Background do laboratório</vt:lpstr>
      <vt:lpstr>Background do laboratório</vt:lpstr>
      <vt:lpstr>Sumário</vt:lpstr>
      <vt:lpstr>Escopo do projeto</vt:lpstr>
      <vt:lpstr>Testes numéricos</vt:lpstr>
      <vt:lpstr>Benchmark #3</vt:lpstr>
      <vt:lpstr>Benchmark #3</vt:lpstr>
      <vt:lpstr>Sumário</vt:lpstr>
      <vt:lpstr>Modelo matemático</vt:lpstr>
      <vt:lpstr>Modelo matemático</vt:lpstr>
      <vt:lpstr>Modelo matemático</vt:lpstr>
      <vt:lpstr>Modelo matemático</vt:lpstr>
      <vt:lpstr>Sumário</vt:lpstr>
      <vt:lpstr>Modelo matemático</vt:lpstr>
      <vt:lpstr>Element based Finite Volume Method</vt:lpstr>
      <vt:lpstr>Element based Finite Volume Method</vt:lpstr>
      <vt:lpstr>Simulação de reservatórios</vt:lpstr>
      <vt:lpstr>Simulação de reservatórios</vt:lpstr>
      <vt:lpstr>Obrigado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giovani.cerbato</dc:creator>
  <cp:lastModifiedBy>Hermínio Tasinafo Honório</cp:lastModifiedBy>
  <cp:revision>895</cp:revision>
  <dcterms:created xsi:type="dcterms:W3CDTF">2014-09-15T11:10:45Z</dcterms:created>
  <dcterms:modified xsi:type="dcterms:W3CDTF">2019-08-19T21:53:56Z</dcterms:modified>
</cp:coreProperties>
</file>